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68" r:id="rId2"/>
    <p:sldId id="256" r:id="rId3"/>
    <p:sldId id="259" r:id="rId4"/>
    <p:sldId id="257" r:id="rId5"/>
    <p:sldId id="258" r:id="rId6"/>
    <p:sldId id="261" r:id="rId7"/>
    <p:sldId id="262" r:id="rId8"/>
    <p:sldId id="266" r:id="rId9"/>
    <p:sldId id="260" r:id="rId10"/>
    <p:sldId id="263" r:id="rId11"/>
    <p:sldId id="267" r:id="rId12"/>
    <p:sldId id="264" r:id="rId13"/>
    <p:sldId id="265" r:id="rId1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8F8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520" autoAdjust="0"/>
  </p:normalViewPr>
  <p:slideViewPr>
    <p:cSldViewPr>
      <p:cViewPr varScale="1">
        <p:scale>
          <a:sx n="62" d="100"/>
          <a:sy n="62" d="100"/>
        </p:scale>
        <p:origin x="-1512"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1179993-839E-4FA2-98A2-B0173FCB7367}" type="datetimeFigureOut">
              <a:rPr lang="en-US" smtClean="0"/>
              <a:t>12/3/2017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73B18994-549D-4080-B33B-B116D3C8397B}" type="slidenum">
              <a:rPr lang="en-US" smtClean="0"/>
              <a:t>‹#›</a:t>
            </a:fld>
            <a:endParaRPr lang="en-US"/>
          </a:p>
        </p:txBody>
      </p:sp>
    </p:spTree>
    <p:extLst>
      <p:ext uri="{BB962C8B-B14F-4D97-AF65-F5344CB8AC3E}">
        <p14:creationId xmlns:p14="http://schemas.microsoft.com/office/powerpoint/2010/main" val="298186231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139CDCD-BA5D-4748-9CD1-CDD758474867}" type="datetimeFigureOut">
              <a:rPr lang="en-US" smtClean="0"/>
              <a:t>12/3/2017</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ED65C2FE-3CDC-4CCE-866E-FCE898F4763C}" type="slidenum">
              <a:rPr lang="en-US" smtClean="0"/>
              <a:t>‹#›</a:t>
            </a:fld>
            <a:endParaRPr lang="en-US"/>
          </a:p>
        </p:txBody>
      </p:sp>
    </p:spTree>
    <p:extLst>
      <p:ext uri="{BB962C8B-B14F-4D97-AF65-F5344CB8AC3E}">
        <p14:creationId xmlns:p14="http://schemas.microsoft.com/office/powerpoint/2010/main" val="3137846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Macomb County has made a lot of news lately. A northern suburb of Detroit, the county is largely ‘blue collar’ and its economy is heavily dependent upon the auto industry. Last week Macomb County voted decisively for Donald Trump. It was the first time in almost thirty years that a Republican presidential candidate has carried Michigan</a:t>
            </a:r>
          </a:p>
        </p:txBody>
      </p:sp>
      <p:sp>
        <p:nvSpPr>
          <p:cNvPr id="4" name="Slide Number Placeholder 3"/>
          <p:cNvSpPr>
            <a:spLocks noGrp="1"/>
          </p:cNvSpPr>
          <p:nvPr>
            <p:ph type="sldNum" sz="quarter" idx="10"/>
          </p:nvPr>
        </p:nvSpPr>
        <p:spPr/>
        <p:txBody>
          <a:bodyPr/>
          <a:lstStyle/>
          <a:p>
            <a:fld id="{ED65C2FE-3CDC-4CCE-866E-FCE898F4763C}" type="slidenum">
              <a:rPr lang="en-US" smtClean="0"/>
              <a:t>2</a:t>
            </a:fld>
            <a:endParaRPr lang="en-US"/>
          </a:p>
        </p:txBody>
      </p:sp>
    </p:spTree>
    <p:extLst>
      <p:ext uri="{BB962C8B-B14F-4D97-AF65-F5344CB8AC3E}">
        <p14:creationId xmlns:p14="http://schemas.microsoft.com/office/powerpoint/2010/main" val="362806040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5C2FE-3CDC-4CCE-866E-FCE898F4763C}" type="slidenum">
              <a:rPr lang="en-US" smtClean="0"/>
              <a:t>11</a:t>
            </a:fld>
            <a:endParaRPr lang="en-US"/>
          </a:p>
        </p:txBody>
      </p:sp>
    </p:spTree>
    <p:extLst>
      <p:ext uri="{BB962C8B-B14F-4D97-AF65-F5344CB8AC3E}">
        <p14:creationId xmlns:p14="http://schemas.microsoft.com/office/powerpoint/2010/main" val="37232064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65C2FE-3CDC-4CCE-866E-FCE898F4763C}" type="slidenum">
              <a:rPr lang="en-US" smtClean="0"/>
              <a:t>12</a:t>
            </a:fld>
            <a:endParaRPr lang="en-US"/>
          </a:p>
        </p:txBody>
      </p:sp>
    </p:spTree>
    <p:extLst>
      <p:ext uri="{BB962C8B-B14F-4D97-AF65-F5344CB8AC3E}">
        <p14:creationId xmlns:p14="http://schemas.microsoft.com/office/powerpoint/2010/main" val="5484692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FBA85DE-40DC-448F-8BB5-F85684811188}"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7472394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A85DE-40DC-448F-8BB5-F85684811188}"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1666249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A85DE-40DC-448F-8BB5-F85684811188}"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28700260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FBA85DE-40DC-448F-8BB5-F85684811188}"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34257255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FBA85DE-40DC-448F-8BB5-F85684811188}"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533175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FBA85DE-40DC-448F-8BB5-F85684811188}"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2619250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FBA85DE-40DC-448F-8BB5-F85684811188}"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37612866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FBA85DE-40DC-448F-8BB5-F85684811188}"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1239549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A85DE-40DC-448F-8BB5-F85684811188}"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2984769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A85DE-40DC-448F-8BB5-F85684811188}"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1374181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FBA85DE-40DC-448F-8BB5-F85684811188}"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5309E17-8DC3-4ECF-B750-E3C12C546EC8}" type="slidenum">
              <a:rPr lang="en-US" smtClean="0"/>
              <a:t>‹#›</a:t>
            </a:fld>
            <a:endParaRPr lang="en-US"/>
          </a:p>
        </p:txBody>
      </p:sp>
    </p:spTree>
    <p:extLst>
      <p:ext uri="{BB962C8B-B14F-4D97-AF65-F5344CB8AC3E}">
        <p14:creationId xmlns:p14="http://schemas.microsoft.com/office/powerpoint/2010/main" val="8654513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FBA85DE-40DC-448F-8BB5-F85684811188}" type="datetimeFigureOut">
              <a:rPr lang="en-US" smtClean="0"/>
              <a:t>12/3/2017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309E17-8DC3-4ECF-B750-E3C12C546EC8}" type="slidenum">
              <a:rPr lang="en-US" smtClean="0"/>
              <a:t>‹#›</a:t>
            </a:fld>
            <a:endParaRPr lang="en-US"/>
          </a:p>
        </p:txBody>
      </p:sp>
    </p:spTree>
    <p:extLst>
      <p:ext uri="{BB962C8B-B14F-4D97-AF65-F5344CB8AC3E}">
        <p14:creationId xmlns:p14="http://schemas.microsoft.com/office/powerpoint/2010/main" val="3057985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png"/></Relationships>
</file>

<file path=ppt/slides/_rels/slide12.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hyperlink" Target="http://www.expressnews.com/news/local/article/Marion-ISD-prevails-in-discrimination-suit-6582670.php" TargetMode="External"/><Relationship Id="rId7" Type="http://schemas.openxmlformats.org/officeDocument/2006/relationships/hyperlink" Target="http://q13fox.com/2014/03/07/racist-tweets-lead-to-police-investigation-at-issaquah-high-schoo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nytimes.com/2015/11/12/us/university-of-missouri-protests.html" TargetMode="External"/><Relationship Id="rId10" Type="http://schemas.openxmlformats.org/officeDocument/2006/relationships/image" Target="../media/image17.png"/><Relationship Id="rId4" Type="http://schemas.openxmlformats.org/officeDocument/2006/relationships/image" Target="../media/image14.png"/><Relationship Id="rId9" Type="http://schemas.openxmlformats.org/officeDocument/2006/relationships/hyperlink" Target="http://www.seattletimes.com/sports/high-school/liberty-claims-spot-in-2a-title-game-by-beating-ellensburg/"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609600"/>
            <a:ext cx="7620000" cy="5516563"/>
          </a:xfrm>
        </p:spPr>
        <p:txBody>
          <a:bodyPr>
            <a:normAutofit fontScale="62500" lnSpcReduction="20000"/>
          </a:bodyPr>
          <a:lstStyle/>
          <a:p>
            <a:pPr marL="0" indent="0">
              <a:lnSpc>
                <a:spcPct val="120000"/>
              </a:lnSpc>
              <a:buNone/>
            </a:pPr>
            <a:r>
              <a:rPr lang="en-US" sz="5800" dirty="0" smtClean="0">
                <a:latin typeface="Times New Roman" panose="02020603050405020304" pitchFamily="18" charset="0"/>
                <a:cs typeface="Times New Roman" panose="02020603050405020304" pitchFamily="18" charset="0"/>
              </a:rPr>
              <a:t>“Coming from the world of comedy, I’ve told and written a lot of jokes that I once thought were funny but later came to realize were just plain offensive. But the intentions behind my actions aren’t the point at all. It’s the impact these jokes had on others that matters. And I’m sorry it’s taken me so long to come to terms with that.”</a:t>
            </a:r>
          </a:p>
          <a:p>
            <a:pPr marL="0" indent="0" algn="r">
              <a:buNone/>
            </a:pPr>
            <a:r>
              <a:rPr lang="en-US" sz="4600" dirty="0" smtClean="0">
                <a:latin typeface="Times New Roman" panose="02020603050405020304" pitchFamily="18" charset="0"/>
                <a:cs typeface="Times New Roman" panose="02020603050405020304" pitchFamily="18" charset="0"/>
              </a:rPr>
              <a:t>- Al Franken</a:t>
            </a:r>
            <a:endParaRPr lang="en-US" sz="4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303761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486400"/>
          </a:xfrm>
        </p:spPr>
        <p:txBody>
          <a:bodyPr>
            <a:normAutofit lnSpcReduction="10000"/>
          </a:bodyPr>
          <a:lstStyle/>
          <a:p>
            <a:pPr marL="0" indent="0" algn="ctr">
              <a:buNone/>
            </a:pPr>
            <a:r>
              <a:rPr lang="en-US" sz="6000" dirty="0" smtClean="0"/>
              <a:t>Where do you see the effects of </a:t>
            </a:r>
          </a:p>
          <a:p>
            <a:pPr marL="0" indent="0" algn="ctr">
              <a:buNone/>
            </a:pPr>
            <a:r>
              <a:rPr lang="en-US" sz="9600" dirty="0">
                <a:latin typeface="Impact" panose="020B0806030902050204" pitchFamily="34" charset="0"/>
              </a:rPr>
              <a:t>Impact &gt; Intent</a:t>
            </a:r>
          </a:p>
          <a:p>
            <a:pPr marL="0" indent="0" algn="ctr">
              <a:buNone/>
            </a:pPr>
            <a:r>
              <a:rPr lang="en-US" sz="6000" dirty="0" smtClean="0"/>
              <a:t>on our understanding of racism today?</a:t>
            </a:r>
            <a:endParaRPr lang="en-US" sz="6000" dirty="0"/>
          </a:p>
        </p:txBody>
      </p:sp>
    </p:spTree>
    <p:extLst>
      <p:ext uri="{BB962C8B-B14F-4D97-AF65-F5344CB8AC3E}">
        <p14:creationId xmlns:p14="http://schemas.microsoft.com/office/powerpoint/2010/main" val="408390656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33" name="Picture 9" descr="C:\Users\deank\Downloads\IMG_8751.PNG"/>
          <p:cNvPicPr>
            <a:picLocks noChangeAspect="1" noChangeArrowheads="1"/>
          </p:cNvPicPr>
          <p:nvPr/>
        </p:nvPicPr>
        <p:blipFill rotWithShape="1">
          <a:blip r:embed="rId3">
            <a:extLst>
              <a:ext uri="{28A0092B-C50C-407E-A947-70E740481C1C}">
                <a14:useLocalDpi xmlns:a14="http://schemas.microsoft.com/office/drawing/2010/main" val="0"/>
              </a:ext>
            </a:extLst>
          </a:blip>
          <a:srcRect l="4681" t="33097" r="30362" b="31299"/>
          <a:stretch/>
        </p:blipFill>
        <p:spPr bwMode="auto">
          <a:xfrm>
            <a:off x="1905000" y="4342122"/>
            <a:ext cx="2416830" cy="235125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deank\Downloads\IMG_8742 (1).PNG"/>
          <p:cNvPicPr>
            <a:picLocks noChangeAspect="1" noChangeArrowheads="1"/>
          </p:cNvPicPr>
          <p:nvPr/>
        </p:nvPicPr>
        <p:blipFill rotWithShape="1">
          <a:blip r:embed="rId4">
            <a:extLst>
              <a:ext uri="{28A0092B-C50C-407E-A947-70E740481C1C}">
                <a14:useLocalDpi xmlns:a14="http://schemas.microsoft.com/office/drawing/2010/main" val="0"/>
              </a:ext>
            </a:extLst>
          </a:blip>
          <a:srcRect l="18991" t="53476" r="14198" b="37139"/>
          <a:stretch/>
        </p:blipFill>
        <p:spPr bwMode="auto">
          <a:xfrm>
            <a:off x="238693" y="280120"/>
            <a:ext cx="3037907" cy="75749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deank\Downloads\IMG_8756.PNG"/>
          <p:cNvPicPr>
            <a:picLocks noChangeAspect="1" noChangeArrowheads="1"/>
          </p:cNvPicPr>
          <p:nvPr/>
        </p:nvPicPr>
        <p:blipFill rotWithShape="1">
          <a:blip r:embed="rId5">
            <a:extLst>
              <a:ext uri="{28A0092B-C50C-407E-A947-70E740481C1C}">
                <a14:useLocalDpi xmlns:a14="http://schemas.microsoft.com/office/drawing/2010/main" val="0"/>
              </a:ext>
            </a:extLst>
          </a:blip>
          <a:srcRect l="5811" t="32884" r="27396" b="32648"/>
          <a:stretch/>
        </p:blipFill>
        <p:spPr bwMode="auto">
          <a:xfrm>
            <a:off x="6324600" y="283968"/>
            <a:ext cx="2435299" cy="223063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deank\Downloads\IMG_8755.PNG"/>
          <p:cNvPicPr>
            <a:picLocks noChangeAspect="1" noChangeArrowheads="1"/>
          </p:cNvPicPr>
          <p:nvPr/>
        </p:nvPicPr>
        <p:blipFill rotWithShape="1">
          <a:blip r:embed="rId6">
            <a:extLst>
              <a:ext uri="{28A0092B-C50C-407E-A947-70E740481C1C}">
                <a14:useLocalDpi xmlns:a14="http://schemas.microsoft.com/office/drawing/2010/main" val="0"/>
              </a:ext>
            </a:extLst>
          </a:blip>
          <a:srcRect l="4420" t="34286" r="28741" b="32251"/>
          <a:stretch/>
        </p:blipFill>
        <p:spPr bwMode="auto">
          <a:xfrm>
            <a:off x="6245745" y="4267200"/>
            <a:ext cx="2582426" cy="2294872"/>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deank\Downloads\IMG_8757.PNG"/>
          <p:cNvPicPr>
            <a:picLocks noChangeAspect="1" noChangeArrowheads="1"/>
          </p:cNvPicPr>
          <p:nvPr/>
        </p:nvPicPr>
        <p:blipFill rotWithShape="1">
          <a:blip r:embed="rId7">
            <a:extLst>
              <a:ext uri="{28A0092B-C50C-407E-A947-70E740481C1C}">
                <a14:useLocalDpi xmlns:a14="http://schemas.microsoft.com/office/drawing/2010/main" val="0"/>
              </a:ext>
            </a:extLst>
          </a:blip>
          <a:srcRect l="4349" t="33299" r="25953" b="31117"/>
          <a:stretch/>
        </p:blipFill>
        <p:spPr bwMode="auto">
          <a:xfrm>
            <a:off x="4495800" y="2617550"/>
            <a:ext cx="2577119" cy="233545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deank\Downloads\IMG_8754.PNG"/>
          <p:cNvPicPr>
            <a:picLocks noChangeAspect="1" noChangeArrowheads="1"/>
          </p:cNvPicPr>
          <p:nvPr/>
        </p:nvPicPr>
        <p:blipFill rotWithShape="1">
          <a:blip r:embed="rId8">
            <a:extLst>
              <a:ext uri="{28A0092B-C50C-407E-A947-70E740481C1C}">
                <a14:useLocalDpi xmlns:a14="http://schemas.microsoft.com/office/drawing/2010/main" val="0"/>
              </a:ext>
            </a:extLst>
          </a:blip>
          <a:srcRect l="2886" t="34084" r="25242" b="31832"/>
          <a:stretch/>
        </p:blipFill>
        <p:spPr bwMode="auto">
          <a:xfrm>
            <a:off x="3429000" y="269619"/>
            <a:ext cx="2667000" cy="2244981"/>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deank\Downloads\IMG_8753.PNG"/>
          <p:cNvPicPr>
            <a:picLocks noChangeAspect="1" noChangeArrowheads="1"/>
          </p:cNvPicPr>
          <p:nvPr/>
        </p:nvPicPr>
        <p:blipFill rotWithShape="1">
          <a:blip r:embed="rId9">
            <a:extLst>
              <a:ext uri="{28A0092B-C50C-407E-A947-70E740481C1C}">
                <a14:useLocalDpi xmlns:a14="http://schemas.microsoft.com/office/drawing/2010/main" val="0"/>
              </a:ext>
            </a:extLst>
          </a:blip>
          <a:srcRect l="4681" t="32907" r="8207" b="30213"/>
          <a:stretch/>
        </p:blipFill>
        <p:spPr bwMode="auto">
          <a:xfrm>
            <a:off x="221945" y="1128408"/>
            <a:ext cx="2858747" cy="214819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deank\Downloads\IMG_8752.PNG"/>
          <p:cNvPicPr>
            <a:picLocks noChangeAspect="1" noChangeArrowheads="1"/>
          </p:cNvPicPr>
          <p:nvPr/>
        </p:nvPicPr>
        <p:blipFill rotWithShape="1">
          <a:blip r:embed="rId10">
            <a:extLst>
              <a:ext uri="{28A0092B-C50C-407E-A947-70E740481C1C}">
                <a14:useLocalDpi xmlns:a14="http://schemas.microsoft.com/office/drawing/2010/main" val="0"/>
              </a:ext>
            </a:extLst>
          </a:blip>
          <a:srcRect l="4681" t="34444" r="30991" b="31490"/>
          <a:stretch/>
        </p:blipFill>
        <p:spPr bwMode="auto">
          <a:xfrm>
            <a:off x="209385" y="3331334"/>
            <a:ext cx="2292655" cy="2155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83880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051" name="Picture 3">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r="7875"/>
          <a:stretch/>
        </p:blipFill>
        <p:spPr bwMode="auto">
          <a:xfrm>
            <a:off x="991753" y="3354212"/>
            <a:ext cx="3504047" cy="1979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76800" y="914400"/>
            <a:ext cx="3962400" cy="26400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4" name="Picture 6">
            <a:hlinkClick r:id="rId7"/>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48200" y="3657600"/>
            <a:ext cx="3124200" cy="2758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Picture 1">
            <a:hlinkClick r:id="rId9"/>
          </p:cNvPr>
          <p:cNvPicPr>
            <a:picLocks noChangeAspect="1"/>
          </p:cNvPicPr>
          <p:nvPr/>
        </p:nvPicPr>
        <p:blipFill rotWithShape="1">
          <a:blip r:embed="rId10"/>
          <a:srcRect t="5811" r="4392" b="8322"/>
          <a:stretch/>
        </p:blipFill>
        <p:spPr>
          <a:xfrm>
            <a:off x="342900" y="609600"/>
            <a:ext cx="4343400" cy="2590800"/>
          </a:xfrm>
          <a:prstGeom prst="rect">
            <a:avLst/>
          </a:prstGeom>
        </p:spPr>
      </p:pic>
    </p:spTree>
    <p:extLst>
      <p:ext uri="{BB962C8B-B14F-4D97-AF65-F5344CB8AC3E}">
        <p14:creationId xmlns:p14="http://schemas.microsoft.com/office/powerpoint/2010/main" val="3897200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762000"/>
            <a:ext cx="8839200" cy="5486400"/>
          </a:xfrm>
        </p:spPr>
        <p:txBody>
          <a:bodyPr>
            <a:normAutofit lnSpcReduction="10000"/>
          </a:bodyPr>
          <a:lstStyle/>
          <a:p>
            <a:pPr marL="0" indent="0" algn="ctr">
              <a:buNone/>
            </a:pPr>
            <a:r>
              <a:rPr lang="en-US" sz="6000" dirty="0" smtClean="0"/>
              <a:t>How do we use our understanding of</a:t>
            </a:r>
          </a:p>
          <a:p>
            <a:pPr marL="0" indent="0" algn="ctr">
              <a:buNone/>
            </a:pPr>
            <a:r>
              <a:rPr lang="en-US" sz="9600" dirty="0">
                <a:latin typeface="Impact" panose="020B0806030902050204" pitchFamily="34" charset="0"/>
              </a:rPr>
              <a:t>Impact &gt; Intent</a:t>
            </a:r>
          </a:p>
          <a:p>
            <a:pPr marL="0" indent="0" algn="ctr">
              <a:buNone/>
            </a:pPr>
            <a:r>
              <a:rPr lang="en-US" sz="6000" dirty="0"/>
              <a:t>t</a:t>
            </a:r>
            <a:r>
              <a:rPr lang="en-US" sz="6000" dirty="0" smtClean="0"/>
              <a:t>o be more critical readers, writers and thinkers?</a:t>
            </a:r>
            <a:endParaRPr lang="en-US" sz="6000" dirty="0"/>
          </a:p>
        </p:txBody>
      </p:sp>
    </p:spTree>
    <p:extLst>
      <p:ext uri="{BB962C8B-B14F-4D97-AF65-F5344CB8AC3E}">
        <p14:creationId xmlns:p14="http://schemas.microsoft.com/office/powerpoint/2010/main" val="386228902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scontent.xx.fbcdn.net/t31.0-8/15003312_1441123162628446_5525177646580378545_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1499096"/>
            <a:ext cx="8877300" cy="33777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78940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4800" y="76200"/>
            <a:ext cx="8686800" cy="6324600"/>
          </a:xfrm>
        </p:spPr>
        <p:txBody>
          <a:bodyPr>
            <a:noAutofit/>
          </a:bodyPr>
          <a:lstStyle/>
          <a:p>
            <a:pPr marL="0" indent="0">
              <a:spcBef>
                <a:spcPts val="0"/>
              </a:spcBef>
              <a:buNone/>
              <a:tabLst>
                <a:tab pos="4051300" algn="l"/>
              </a:tabLst>
            </a:pPr>
            <a:r>
              <a:rPr lang="en-US" sz="2900" dirty="0" smtClean="0">
                <a:latin typeface="Times New Roman" panose="02020603050405020304" pitchFamily="18" charset="0"/>
                <a:cs typeface="Times New Roman" panose="02020603050405020304" pitchFamily="18" charset="0"/>
              </a:rPr>
              <a:t>I </a:t>
            </a:r>
            <a:r>
              <a:rPr lang="en-US" sz="2900" dirty="0">
                <a:latin typeface="Times New Roman" panose="02020603050405020304" pitchFamily="18" charset="0"/>
                <a:cs typeface="Times New Roman" panose="02020603050405020304" pitchFamily="18" charset="0"/>
              </a:rPr>
              <a:t>think a lot of people live on the borderline of racism. I work in a machine shop with about thirty older guys. I don’t think there is one bad guy in the group. You’d like them if you met them. All of them love their families. But I’d say that I’ve heard eighty percent of them make racist comments of some sort. A lot of the older guys drop ‘n bombs.’ But if a black guy walks up, they’ll be friendly. They’ll even go out to </a:t>
            </a:r>
            <a:r>
              <a:rPr lang="en-US" sz="2900" dirty="0" smtClean="0">
                <a:latin typeface="Times New Roman" panose="02020603050405020304" pitchFamily="18" charset="0"/>
                <a:cs typeface="Times New Roman" panose="02020603050405020304" pitchFamily="18" charset="0"/>
              </a:rPr>
              <a:t>lunch with </a:t>
            </a:r>
            <a:r>
              <a:rPr lang="en-US" sz="2900" dirty="0">
                <a:latin typeface="Times New Roman" panose="02020603050405020304" pitchFamily="18" charset="0"/>
                <a:cs typeface="Times New Roman" panose="02020603050405020304" pitchFamily="18" charset="0"/>
              </a:rPr>
              <a:t>him and </a:t>
            </a:r>
            <a:r>
              <a:rPr lang="en-US" sz="2900" dirty="0" smtClean="0">
                <a:latin typeface="Times New Roman" panose="02020603050405020304" pitchFamily="18" charset="0"/>
                <a:cs typeface="Times New Roman" panose="02020603050405020304" pitchFamily="18" charset="0"/>
              </a:rPr>
              <a:t>share a </a:t>
            </a:r>
            <a:r>
              <a:rPr lang="en-US" sz="2900" dirty="0">
                <a:latin typeface="Times New Roman" panose="02020603050405020304" pitchFamily="18" charset="0"/>
                <a:cs typeface="Times New Roman" panose="02020603050405020304" pitchFamily="18" charset="0"/>
              </a:rPr>
              <a:t>meal. </a:t>
            </a:r>
            <a:r>
              <a:rPr lang="en-US" sz="2900" dirty="0" smtClean="0">
                <a:latin typeface="Times New Roman" panose="02020603050405020304" pitchFamily="18" charset="0"/>
                <a:cs typeface="Times New Roman" panose="02020603050405020304" pitchFamily="18" charset="0"/>
              </a:rPr>
              <a:t>I honestly don’t think they see </a:t>
            </a:r>
            <a:r>
              <a:rPr lang="en-US" sz="2900" dirty="0">
                <a:latin typeface="Times New Roman" panose="02020603050405020304" pitchFamily="18" charset="0"/>
                <a:cs typeface="Times New Roman" panose="02020603050405020304" pitchFamily="18" charset="0"/>
              </a:rPr>
              <a:t>themselves </a:t>
            </a:r>
            <a:r>
              <a:rPr lang="en-US" sz="2900" dirty="0" smtClean="0">
                <a:latin typeface="Times New Roman" panose="02020603050405020304" pitchFamily="18" charset="0"/>
                <a:cs typeface="Times New Roman" panose="02020603050405020304" pitchFamily="18" charset="0"/>
              </a:rPr>
              <a:t>as</a:t>
            </a:r>
          </a:p>
          <a:p>
            <a:pPr marL="0" indent="0">
              <a:spcBef>
                <a:spcPts val="0"/>
              </a:spcBef>
              <a:buNone/>
              <a:tabLst>
                <a:tab pos="4051300" algn="l"/>
              </a:tabLst>
            </a:pPr>
            <a:r>
              <a:rPr lang="en-US" sz="2900" dirty="0">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racist. Every </a:t>
            </a:r>
            <a:r>
              <a:rPr lang="en-US" sz="2900" dirty="0">
                <a:latin typeface="Times New Roman" panose="02020603050405020304" pitchFamily="18" charset="0"/>
                <a:cs typeface="Times New Roman" panose="02020603050405020304" pitchFamily="18" charset="0"/>
              </a:rPr>
              <a:t>one of them </a:t>
            </a:r>
            <a:r>
              <a:rPr lang="en-US" sz="2900" dirty="0" smtClean="0">
                <a:latin typeface="Times New Roman" panose="02020603050405020304" pitchFamily="18" charset="0"/>
                <a:cs typeface="Times New Roman" panose="02020603050405020304" pitchFamily="18" charset="0"/>
              </a:rPr>
              <a:t>will</a:t>
            </a:r>
          </a:p>
          <a:p>
            <a:pPr marL="0" indent="0">
              <a:spcBef>
                <a:spcPts val="0"/>
              </a:spcBef>
              <a:buNone/>
              <a:tabLst>
                <a:tab pos="4051300" algn="l"/>
              </a:tabLst>
            </a:pPr>
            <a:r>
              <a:rPr lang="en-US" sz="2900" dirty="0">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deny it</a:t>
            </a:r>
            <a:r>
              <a:rPr lang="en-US" sz="2900" dirty="0">
                <a:latin typeface="Times New Roman" panose="02020603050405020304" pitchFamily="18" charset="0"/>
                <a:cs typeface="Times New Roman" panose="02020603050405020304" pitchFamily="18" charset="0"/>
              </a:rPr>
              <a:t>. They’ll point to the </a:t>
            </a:r>
            <a:endParaRPr lang="en-US" sz="2900" dirty="0" smtClean="0">
              <a:latin typeface="Times New Roman" panose="02020603050405020304" pitchFamily="18" charset="0"/>
              <a:cs typeface="Times New Roman" panose="02020603050405020304" pitchFamily="18" charset="0"/>
            </a:endParaRPr>
          </a:p>
          <a:p>
            <a:pPr marL="0" indent="0">
              <a:spcBef>
                <a:spcPts val="0"/>
              </a:spcBef>
              <a:buNone/>
              <a:tabLst>
                <a:tab pos="4051300" algn="l"/>
              </a:tabLst>
            </a:pPr>
            <a:r>
              <a:rPr lang="en-US" sz="2900" dirty="0">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black guy </a:t>
            </a:r>
            <a:r>
              <a:rPr lang="en-US" sz="2900" dirty="0">
                <a:latin typeface="Times New Roman" panose="02020603050405020304" pitchFamily="18" charset="0"/>
                <a:cs typeface="Times New Roman" panose="02020603050405020304" pitchFamily="18" charset="0"/>
              </a:rPr>
              <a:t>that they’re </a:t>
            </a:r>
            <a:endParaRPr lang="en-US" sz="2900" dirty="0" smtClean="0">
              <a:latin typeface="Times New Roman" panose="02020603050405020304" pitchFamily="18" charset="0"/>
              <a:cs typeface="Times New Roman" panose="02020603050405020304" pitchFamily="18" charset="0"/>
            </a:endParaRPr>
          </a:p>
          <a:p>
            <a:pPr marL="0" indent="0">
              <a:spcBef>
                <a:spcPts val="0"/>
              </a:spcBef>
              <a:buNone/>
              <a:tabLst>
                <a:tab pos="4051300" algn="l"/>
              </a:tabLst>
            </a:pPr>
            <a:r>
              <a:rPr lang="en-US" sz="2900" dirty="0">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friendly with. They </a:t>
            </a:r>
            <a:r>
              <a:rPr lang="en-US" sz="2900" dirty="0">
                <a:latin typeface="Times New Roman" panose="02020603050405020304" pitchFamily="18" charset="0"/>
                <a:cs typeface="Times New Roman" panose="02020603050405020304" pitchFamily="18" charset="0"/>
              </a:rPr>
              <a:t>won't </a:t>
            </a:r>
            <a:endParaRPr lang="en-US" sz="2900" dirty="0" smtClean="0">
              <a:latin typeface="Times New Roman" panose="02020603050405020304" pitchFamily="18" charset="0"/>
              <a:cs typeface="Times New Roman" panose="02020603050405020304" pitchFamily="18" charset="0"/>
            </a:endParaRPr>
          </a:p>
          <a:p>
            <a:pPr marL="0" indent="0">
              <a:spcBef>
                <a:spcPts val="0"/>
              </a:spcBef>
              <a:buNone/>
              <a:tabLst>
                <a:tab pos="4051300" algn="l"/>
              </a:tabLst>
            </a:pPr>
            <a:r>
              <a:rPr lang="en-US" sz="2900" dirty="0">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point </a:t>
            </a:r>
            <a:r>
              <a:rPr lang="en-US" sz="2900" dirty="0">
                <a:latin typeface="Times New Roman" panose="02020603050405020304" pitchFamily="18" charset="0"/>
                <a:cs typeface="Times New Roman" panose="02020603050405020304" pitchFamily="18" charset="0"/>
              </a:rPr>
              <a:t>to the things they </a:t>
            </a:r>
            <a:r>
              <a:rPr lang="en-US" sz="2900" dirty="0" smtClean="0">
                <a:latin typeface="Times New Roman" panose="02020603050405020304" pitchFamily="18" charset="0"/>
                <a:cs typeface="Times New Roman" panose="02020603050405020304" pitchFamily="18" charset="0"/>
              </a:rPr>
              <a:t>say</a:t>
            </a:r>
          </a:p>
          <a:p>
            <a:pPr marL="0" indent="0">
              <a:spcBef>
                <a:spcPts val="0"/>
              </a:spcBef>
              <a:buNone/>
              <a:tabLst>
                <a:tab pos="4051300" algn="l"/>
              </a:tabLst>
            </a:pPr>
            <a:r>
              <a:rPr lang="en-US" sz="2900" dirty="0">
                <a:latin typeface="Times New Roman" panose="02020603050405020304" pitchFamily="18" charset="0"/>
                <a:cs typeface="Times New Roman" panose="02020603050405020304" pitchFamily="18" charset="0"/>
              </a:rPr>
              <a:t>	</a:t>
            </a:r>
            <a:r>
              <a:rPr lang="en-US" sz="2900" dirty="0" smtClean="0">
                <a:latin typeface="Times New Roman" panose="02020603050405020304" pitchFamily="18" charset="0"/>
                <a:cs typeface="Times New Roman" panose="02020603050405020304" pitchFamily="18" charset="0"/>
              </a:rPr>
              <a:t>when </a:t>
            </a:r>
            <a:r>
              <a:rPr lang="en-US" sz="2900" dirty="0">
                <a:latin typeface="Times New Roman" panose="02020603050405020304" pitchFamily="18" charset="0"/>
                <a:cs typeface="Times New Roman" panose="02020603050405020304" pitchFamily="18" charset="0"/>
              </a:rPr>
              <a:t>he’s not around</a:t>
            </a:r>
            <a:r>
              <a:rPr lang="en-US" sz="2900" dirty="0" smtClean="0">
                <a:latin typeface="Times New Roman" panose="02020603050405020304" pitchFamily="18" charset="0"/>
                <a:cs typeface="Times New Roman" panose="02020603050405020304" pitchFamily="18" charset="0"/>
              </a:rPr>
              <a:t>.</a:t>
            </a:r>
            <a:endParaRPr lang="en-US" sz="2900" dirty="0">
              <a:latin typeface="Times New Roman" panose="02020603050405020304" pitchFamily="18" charset="0"/>
              <a:cs typeface="Times New Roman" panose="02020603050405020304" pitchFamily="18" charset="0"/>
            </a:endParaRPr>
          </a:p>
        </p:txBody>
      </p:sp>
      <p:pic>
        <p:nvPicPr>
          <p:cNvPr id="4098" name="Picture 2" descr="https://scontent.xx.fbcdn.net/v/t1.0-9/15085535_1443621042378658_4933051863472611315_n.jpg?oh=9e217243a8dbe93e24c58deb54192955&amp;oe=58C4793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2900" y="4114800"/>
            <a:ext cx="3969543" cy="26463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037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304800"/>
            <a:ext cx="8763000" cy="5897563"/>
          </a:xfrm>
        </p:spPr>
        <p:txBody>
          <a:bodyPr>
            <a:noAutofit/>
          </a:bodyPr>
          <a:lstStyle/>
          <a:p>
            <a:pPr marL="0" indent="0">
              <a:spcBef>
                <a:spcPts val="0"/>
              </a:spcBef>
              <a:buNone/>
            </a:pPr>
            <a:r>
              <a:rPr lang="en-US" sz="3100" dirty="0" smtClean="0">
                <a:latin typeface="Times New Roman" panose="02020603050405020304" pitchFamily="18" charset="0"/>
                <a:cs typeface="Times New Roman" panose="02020603050405020304" pitchFamily="18" charset="0"/>
              </a:rPr>
              <a:t>Don’t </a:t>
            </a:r>
            <a:r>
              <a:rPr lang="en-US" sz="3100" dirty="0">
                <a:latin typeface="Times New Roman" panose="02020603050405020304" pitchFamily="18" charset="0"/>
                <a:cs typeface="Times New Roman" panose="02020603050405020304" pitchFamily="18" charset="0"/>
              </a:rPr>
              <a:t>get me wrong. I want everyone to get along. And I don’t want to sound racist. But they’re coming into our country. If you ask me, that makes them racist. There’s something going on with the Muslims. There’s something going on there. There’s </a:t>
            </a:r>
            <a:r>
              <a:rPr lang="en-US" sz="3100" dirty="0" smtClean="0">
                <a:latin typeface="Times New Roman" panose="02020603050405020304" pitchFamily="18" charset="0"/>
                <a:cs typeface="Times New Roman" panose="02020603050405020304" pitchFamily="18" charset="0"/>
              </a:rPr>
              <a:t>a </a:t>
            </a:r>
            <a:r>
              <a:rPr lang="en-US" sz="3100" dirty="0">
                <a:latin typeface="Times New Roman" panose="02020603050405020304" pitchFamily="18" charset="0"/>
                <a:cs typeface="Times New Roman" panose="02020603050405020304" pitchFamily="18" charset="0"/>
              </a:rPr>
              <a:t>lot we don’t </a:t>
            </a:r>
            <a:r>
              <a:rPr lang="en-US" sz="3100" dirty="0" smtClean="0">
                <a:latin typeface="Times New Roman" panose="02020603050405020304" pitchFamily="18" charset="0"/>
                <a:cs typeface="Times New Roman" panose="02020603050405020304" pitchFamily="18" charset="0"/>
              </a:rPr>
              <a:t>know </a:t>
            </a:r>
            <a:r>
              <a:rPr lang="en-US" sz="3100" dirty="0">
                <a:latin typeface="Times New Roman" panose="02020603050405020304" pitchFamily="18" charset="0"/>
                <a:cs typeface="Times New Roman" panose="02020603050405020304" pitchFamily="18" charset="0"/>
              </a:rPr>
              <a:t>about</a:t>
            </a:r>
            <a:r>
              <a:rPr lang="en-US" sz="3100" dirty="0" smtClean="0">
                <a:latin typeface="Times New Roman" panose="02020603050405020304" pitchFamily="18" charset="0"/>
                <a:cs typeface="Times New Roman" panose="02020603050405020304" pitchFamily="18" charset="0"/>
              </a:rPr>
              <a:t>. They </a:t>
            </a:r>
            <a:r>
              <a:rPr lang="en-US" sz="3100" dirty="0">
                <a:latin typeface="Times New Roman" panose="02020603050405020304" pitchFamily="18" charset="0"/>
                <a:cs typeface="Times New Roman" panose="02020603050405020304" pitchFamily="18" charset="0"/>
              </a:rPr>
              <a:t>have a game </a:t>
            </a:r>
            <a:r>
              <a:rPr lang="en-US" sz="3100" dirty="0" smtClean="0">
                <a:latin typeface="Times New Roman" panose="02020603050405020304" pitchFamily="18" charset="0"/>
                <a:cs typeface="Times New Roman" panose="02020603050405020304" pitchFamily="18" charset="0"/>
              </a:rPr>
              <a:t>plan</a:t>
            </a:r>
            <a:r>
              <a:rPr lang="en-US" sz="3100" dirty="0">
                <a:latin typeface="Times New Roman" panose="02020603050405020304" pitchFamily="18" charset="0"/>
                <a:cs typeface="Times New Roman" panose="02020603050405020304" pitchFamily="18" charset="0"/>
              </a:rPr>
              <a:t>. They want </a:t>
            </a:r>
            <a:r>
              <a:rPr lang="en-US" sz="3100" dirty="0" smtClean="0">
                <a:latin typeface="Times New Roman" panose="02020603050405020304" pitchFamily="18" charset="0"/>
                <a:cs typeface="Times New Roman" panose="02020603050405020304" pitchFamily="18" charset="0"/>
              </a:rPr>
              <a:t>all the </a:t>
            </a:r>
            <a:r>
              <a:rPr lang="en-US" sz="3100" dirty="0">
                <a:latin typeface="Times New Roman" panose="02020603050405020304" pitchFamily="18" charset="0"/>
                <a:cs typeface="Times New Roman" panose="02020603050405020304" pitchFamily="18" charset="0"/>
              </a:rPr>
              <a:t>businesses. </a:t>
            </a:r>
            <a:r>
              <a:rPr lang="en-US" sz="3100" dirty="0" smtClean="0">
                <a:latin typeface="Times New Roman" panose="02020603050405020304" pitchFamily="18" charset="0"/>
                <a:cs typeface="Times New Roman" panose="02020603050405020304" pitchFamily="18" charset="0"/>
              </a:rPr>
              <a:t>They </a:t>
            </a:r>
          </a:p>
          <a:p>
            <a:pPr marL="0" indent="0">
              <a:spcBef>
                <a:spcPts val="0"/>
              </a:spcBef>
              <a:buNone/>
            </a:pPr>
            <a:r>
              <a:rPr lang="en-US" sz="3100" dirty="0" smtClean="0">
                <a:latin typeface="Times New Roman" panose="02020603050405020304" pitchFamily="18" charset="0"/>
                <a:cs typeface="Times New Roman" panose="02020603050405020304" pitchFamily="18" charset="0"/>
              </a:rPr>
              <a:t>want </a:t>
            </a:r>
            <a:r>
              <a:rPr lang="en-US" sz="3100" dirty="0">
                <a:latin typeface="Times New Roman" panose="02020603050405020304" pitchFamily="18" charset="0"/>
                <a:cs typeface="Times New Roman" panose="02020603050405020304" pitchFamily="18" charset="0"/>
              </a:rPr>
              <a:t>control. </a:t>
            </a:r>
            <a:r>
              <a:rPr lang="en-US" sz="3100" dirty="0" smtClean="0">
                <a:latin typeface="Times New Roman" panose="02020603050405020304" pitchFamily="18" charset="0"/>
                <a:cs typeface="Times New Roman" panose="02020603050405020304" pitchFamily="18" charset="0"/>
              </a:rPr>
              <a:t>They want </a:t>
            </a:r>
          </a:p>
          <a:p>
            <a:pPr marL="0" indent="0">
              <a:spcBef>
                <a:spcPts val="0"/>
              </a:spcBef>
              <a:buNone/>
            </a:pPr>
            <a:r>
              <a:rPr lang="en-US" sz="3100" dirty="0" smtClean="0">
                <a:latin typeface="Times New Roman" panose="02020603050405020304" pitchFamily="18" charset="0"/>
                <a:cs typeface="Times New Roman" panose="02020603050405020304" pitchFamily="18" charset="0"/>
              </a:rPr>
              <a:t>my grandchildren to </a:t>
            </a:r>
          </a:p>
          <a:p>
            <a:pPr marL="0" indent="0">
              <a:spcBef>
                <a:spcPts val="0"/>
              </a:spcBef>
              <a:buNone/>
            </a:pPr>
            <a:r>
              <a:rPr lang="en-US" sz="3100" dirty="0" smtClean="0">
                <a:latin typeface="Times New Roman" panose="02020603050405020304" pitchFamily="18" charset="0"/>
                <a:cs typeface="Times New Roman" panose="02020603050405020304" pitchFamily="18" charset="0"/>
              </a:rPr>
              <a:t>work </a:t>
            </a:r>
            <a:r>
              <a:rPr lang="en-US" sz="3100" dirty="0">
                <a:latin typeface="Times New Roman" panose="02020603050405020304" pitchFamily="18" charset="0"/>
                <a:cs typeface="Times New Roman" panose="02020603050405020304" pitchFamily="18" charset="0"/>
              </a:rPr>
              <a:t>for </a:t>
            </a:r>
            <a:r>
              <a:rPr lang="en-US" sz="3100" dirty="0" smtClean="0">
                <a:latin typeface="Times New Roman" panose="02020603050405020304" pitchFamily="18" charset="0"/>
                <a:cs typeface="Times New Roman" panose="02020603050405020304" pitchFamily="18" charset="0"/>
              </a:rPr>
              <a:t>them</a:t>
            </a:r>
            <a:r>
              <a:rPr lang="en-US" sz="3100" dirty="0">
                <a:latin typeface="Times New Roman" panose="02020603050405020304" pitchFamily="18" charset="0"/>
                <a:cs typeface="Times New Roman" panose="02020603050405020304" pitchFamily="18" charset="0"/>
              </a:rPr>
              <a:t>. I’m </a:t>
            </a:r>
            <a:endParaRPr lang="en-US" sz="3100" dirty="0" smtClean="0">
              <a:latin typeface="Times New Roman" panose="02020603050405020304" pitchFamily="18" charset="0"/>
              <a:cs typeface="Times New Roman" panose="02020603050405020304" pitchFamily="18" charset="0"/>
            </a:endParaRPr>
          </a:p>
          <a:p>
            <a:pPr marL="0" indent="0">
              <a:spcBef>
                <a:spcPts val="0"/>
              </a:spcBef>
              <a:buNone/>
            </a:pPr>
            <a:r>
              <a:rPr lang="en-US" sz="3100" dirty="0" smtClean="0">
                <a:latin typeface="Times New Roman" panose="02020603050405020304" pitchFamily="18" charset="0"/>
                <a:cs typeface="Times New Roman" panose="02020603050405020304" pitchFamily="18" charset="0"/>
              </a:rPr>
              <a:t>hoping </a:t>
            </a:r>
            <a:r>
              <a:rPr lang="en-US" sz="3100" dirty="0">
                <a:latin typeface="Times New Roman" panose="02020603050405020304" pitchFamily="18" charset="0"/>
                <a:cs typeface="Times New Roman" panose="02020603050405020304" pitchFamily="18" charset="0"/>
              </a:rPr>
              <a:t>he </a:t>
            </a:r>
            <a:r>
              <a:rPr lang="en-US" sz="3100" dirty="0" smtClean="0">
                <a:latin typeface="Times New Roman" panose="02020603050405020304" pitchFamily="18" charset="0"/>
                <a:cs typeface="Times New Roman" panose="02020603050405020304" pitchFamily="18" charset="0"/>
              </a:rPr>
              <a:t>can </a:t>
            </a:r>
            <a:r>
              <a:rPr lang="en-US" sz="3100" dirty="0">
                <a:latin typeface="Times New Roman" panose="02020603050405020304" pitchFamily="18" charset="0"/>
                <a:cs typeface="Times New Roman" panose="02020603050405020304" pitchFamily="18" charset="0"/>
              </a:rPr>
              <a:t>do </a:t>
            </a:r>
            <a:r>
              <a:rPr lang="en-US" sz="3100" dirty="0" smtClean="0">
                <a:latin typeface="Times New Roman" panose="02020603050405020304" pitchFamily="18" charset="0"/>
                <a:cs typeface="Times New Roman" panose="02020603050405020304" pitchFamily="18" charset="0"/>
              </a:rPr>
              <a:t>some-</a:t>
            </a:r>
          </a:p>
          <a:p>
            <a:pPr marL="0" indent="0">
              <a:spcBef>
                <a:spcPts val="0"/>
              </a:spcBef>
              <a:buNone/>
            </a:pPr>
            <a:r>
              <a:rPr lang="en-US" sz="3100" dirty="0" smtClean="0">
                <a:latin typeface="Times New Roman" panose="02020603050405020304" pitchFamily="18" charset="0"/>
                <a:cs typeface="Times New Roman" panose="02020603050405020304" pitchFamily="18" charset="0"/>
              </a:rPr>
              <a:t>thing about </a:t>
            </a:r>
            <a:r>
              <a:rPr lang="en-US" sz="3100" dirty="0">
                <a:latin typeface="Times New Roman" panose="02020603050405020304" pitchFamily="18" charset="0"/>
                <a:cs typeface="Times New Roman" panose="02020603050405020304" pitchFamily="18" charset="0"/>
              </a:rPr>
              <a:t>it. We </a:t>
            </a:r>
            <a:r>
              <a:rPr lang="en-US" sz="3100" dirty="0" smtClean="0">
                <a:latin typeface="Times New Roman" panose="02020603050405020304" pitchFamily="18" charset="0"/>
                <a:cs typeface="Times New Roman" panose="02020603050405020304" pitchFamily="18" charset="0"/>
              </a:rPr>
              <a:t>need </a:t>
            </a:r>
          </a:p>
          <a:p>
            <a:pPr marL="0" indent="0">
              <a:spcBef>
                <a:spcPts val="0"/>
              </a:spcBef>
              <a:buNone/>
            </a:pPr>
            <a:r>
              <a:rPr lang="en-US" sz="3100" dirty="0" smtClean="0">
                <a:latin typeface="Times New Roman" panose="02020603050405020304" pitchFamily="18" charset="0"/>
                <a:cs typeface="Times New Roman" panose="02020603050405020304" pitchFamily="18" charset="0"/>
              </a:rPr>
              <a:t>somebody </a:t>
            </a:r>
            <a:r>
              <a:rPr lang="en-US" sz="3100" dirty="0">
                <a:latin typeface="Times New Roman" panose="02020603050405020304" pitchFamily="18" charset="0"/>
                <a:cs typeface="Times New Roman" panose="02020603050405020304" pitchFamily="18" charset="0"/>
              </a:rPr>
              <a:t>to say </a:t>
            </a:r>
            <a:r>
              <a:rPr lang="en-US" sz="3100" dirty="0" smtClean="0">
                <a:latin typeface="Times New Roman" panose="02020603050405020304" pitchFamily="18" charset="0"/>
                <a:cs typeface="Times New Roman" panose="02020603050405020304" pitchFamily="18" charset="0"/>
              </a:rPr>
              <a:t>no.</a:t>
            </a:r>
            <a:endParaRPr lang="en-US" sz="3100" dirty="0">
              <a:latin typeface="Times New Roman" panose="02020603050405020304" pitchFamily="18" charset="0"/>
              <a:cs typeface="Times New Roman" panose="02020603050405020304" pitchFamily="18" charset="0"/>
            </a:endParaRPr>
          </a:p>
        </p:txBody>
      </p:sp>
      <p:pic>
        <p:nvPicPr>
          <p:cNvPr id="2050" name="Picture 2" descr="https://scontent.xx.fbcdn.net/v/t1.0-9/15181471_1448442565229839_5439627790817149398_n.jpg?oh=5fcc6cb2e9b419d193fd1ba89298dd5b&amp;oe=58FC12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306841"/>
            <a:ext cx="4648200" cy="3093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067269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304800"/>
            <a:ext cx="8839200" cy="5821363"/>
          </a:xfrm>
        </p:spPr>
        <p:txBody>
          <a:bodyPr>
            <a:noAutofit/>
          </a:bodyPr>
          <a:lstStyle/>
          <a:p>
            <a:pPr marL="0" indent="0">
              <a:spcBef>
                <a:spcPts val="0"/>
              </a:spcBef>
              <a:buNone/>
            </a:pPr>
            <a:r>
              <a:rPr lang="en-US" sz="2800" dirty="0" smtClean="0">
                <a:latin typeface="Times New Roman" panose="02020603050405020304" pitchFamily="18" charset="0"/>
                <a:cs typeface="Times New Roman" panose="02020603050405020304" pitchFamily="18" charset="0"/>
              </a:rPr>
              <a:t>This </a:t>
            </a:r>
            <a:r>
              <a:rPr lang="en-US" sz="2800" dirty="0">
                <a:latin typeface="Times New Roman" panose="02020603050405020304" pitchFamily="18" charset="0"/>
                <a:cs typeface="Times New Roman" panose="02020603050405020304" pitchFamily="18" charset="0"/>
              </a:rPr>
              <a:t>racial stuff to me is </a:t>
            </a:r>
            <a:r>
              <a:rPr lang="en-US" sz="2800" dirty="0" smtClean="0">
                <a:latin typeface="Times New Roman" panose="02020603050405020304" pitchFamily="18" charset="0"/>
                <a:cs typeface="Times New Roman" panose="02020603050405020304" pitchFamily="18" charset="0"/>
              </a:rPr>
              <a:t>BS and I’m </a:t>
            </a:r>
          </a:p>
          <a:p>
            <a:pPr marL="0" indent="0">
              <a:spcBef>
                <a:spcPts val="0"/>
              </a:spcBef>
              <a:buNone/>
            </a:pPr>
            <a:r>
              <a:rPr lang="en-US" sz="2800" dirty="0" smtClean="0">
                <a:latin typeface="Times New Roman" panose="02020603050405020304" pitchFamily="18" charset="0"/>
                <a:cs typeface="Times New Roman" panose="02020603050405020304" pitchFamily="18" charset="0"/>
              </a:rPr>
              <a:t>tired </a:t>
            </a:r>
            <a:r>
              <a:rPr lang="en-US" sz="2800" dirty="0">
                <a:latin typeface="Times New Roman" panose="02020603050405020304" pitchFamily="18" charset="0"/>
                <a:cs typeface="Times New Roman" panose="02020603050405020304" pitchFamily="18" charset="0"/>
              </a:rPr>
              <a:t>of hearing </a:t>
            </a:r>
            <a:r>
              <a:rPr lang="en-US" sz="2800" dirty="0" smtClean="0">
                <a:latin typeface="Times New Roman" panose="02020603050405020304" pitchFamily="18" charset="0"/>
                <a:cs typeface="Times New Roman" panose="02020603050405020304" pitchFamily="18" charset="0"/>
              </a:rPr>
              <a:t>it</a:t>
            </a:r>
            <a:r>
              <a:rPr lang="en-US" sz="2800" dirty="0">
                <a:latin typeface="Times New Roman" panose="02020603050405020304" pitchFamily="18" charset="0"/>
                <a:cs typeface="Times New Roman" panose="02020603050405020304" pitchFamily="18" charset="0"/>
              </a:rPr>
              <a:t>. I </a:t>
            </a:r>
            <a:r>
              <a:rPr lang="en-US" sz="2800" dirty="0" smtClean="0">
                <a:latin typeface="Times New Roman" panose="02020603050405020304" pitchFamily="18" charset="0"/>
                <a:cs typeface="Times New Roman" panose="02020603050405020304" pitchFamily="18" charset="0"/>
              </a:rPr>
              <a:t>have </a:t>
            </a:r>
            <a:r>
              <a:rPr lang="en-US" sz="2800" dirty="0">
                <a:latin typeface="Times New Roman" panose="02020603050405020304" pitchFamily="18" charset="0"/>
                <a:cs typeface="Times New Roman" panose="02020603050405020304" pitchFamily="18" charset="0"/>
              </a:rPr>
              <a:t>it </a:t>
            </a:r>
            <a:r>
              <a:rPr lang="en-US" sz="2800" dirty="0" smtClean="0">
                <a:latin typeface="Times New Roman" panose="02020603050405020304" pitchFamily="18" charset="0"/>
                <a:cs typeface="Times New Roman" panose="02020603050405020304" pitchFamily="18" charset="0"/>
              </a:rPr>
              <a:t>made </a:t>
            </a:r>
          </a:p>
          <a:p>
            <a:pPr marL="0" indent="0">
              <a:spcBef>
                <a:spcPts val="0"/>
              </a:spcBef>
              <a:buNone/>
            </a:pPr>
            <a:r>
              <a:rPr lang="en-US" sz="2800" dirty="0" smtClean="0">
                <a:latin typeface="Times New Roman" panose="02020603050405020304" pitchFamily="18" charset="0"/>
                <a:cs typeface="Times New Roman" panose="02020603050405020304" pitchFamily="18" charset="0"/>
              </a:rPr>
              <a:t>because I’m </a:t>
            </a:r>
            <a:r>
              <a:rPr lang="en-US" sz="2800" dirty="0">
                <a:latin typeface="Times New Roman" panose="02020603050405020304" pitchFamily="18" charset="0"/>
                <a:cs typeface="Times New Roman" panose="02020603050405020304" pitchFamily="18" charset="0"/>
              </a:rPr>
              <a:t>a </a:t>
            </a:r>
            <a:r>
              <a:rPr lang="en-US" sz="2800" dirty="0" smtClean="0">
                <a:latin typeface="Times New Roman" panose="02020603050405020304" pitchFamily="18" charset="0"/>
                <a:cs typeface="Times New Roman" panose="02020603050405020304" pitchFamily="18" charset="0"/>
              </a:rPr>
              <a:t>white </a:t>
            </a:r>
            <a:r>
              <a:rPr lang="en-US" sz="2800" dirty="0">
                <a:latin typeface="Times New Roman" panose="02020603050405020304" pitchFamily="18" charset="0"/>
                <a:cs typeface="Times New Roman" panose="02020603050405020304" pitchFamily="18" charset="0"/>
              </a:rPr>
              <a:t>male? </a:t>
            </a:r>
            <a:r>
              <a:rPr lang="en-US" sz="2800" dirty="0" smtClean="0">
                <a:latin typeface="Times New Roman" panose="02020603050405020304" pitchFamily="18" charset="0"/>
                <a:cs typeface="Times New Roman" panose="02020603050405020304" pitchFamily="18" charset="0"/>
              </a:rPr>
              <a:t>I’m </a:t>
            </a:r>
          </a:p>
          <a:p>
            <a:pPr marL="0" indent="0">
              <a:spcBef>
                <a:spcPts val="0"/>
              </a:spcBef>
              <a:buNone/>
            </a:pPr>
            <a:r>
              <a:rPr lang="en-US" sz="2800" dirty="0" smtClean="0">
                <a:latin typeface="Times New Roman" panose="02020603050405020304" pitchFamily="18" charset="0"/>
                <a:cs typeface="Times New Roman" panose="02020603050405020304" pitchFamily="18" charset="0"/>
              </a:rPr>
              <a:t>prejudiced</a:t>
            </a:r>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That </a:t>
            </a:r>
            <a:r>
              <a:rPr lang="en-US" sz="2800" dirty="0">
                <a:latin typeface="Times New Roman" panose="02020603050405020304" pitchFamily="18" charset="0"/>
                <a:cs typeface="Times New Roman" panose="02020603050405020304" pitchFamily="18" charset="0"/>
              </a:rPr>
              <a:t>shit is long </a:t>
            </a:r>
            <a:r>
              <a:rPr lang="en-US" sz="2800" dirty="0" smtClean="0">
                <a:latin typeface="Times New Roman" panose="02020603050405020304" pitchFamily="18" charset="0"/>
                <a:cs typeface="Times New Roman" panose="02020603050405020304" pitchFamily="18" charset="0"/>
              </a:rPr>
              <a:t>ago</a:t>
            </a:r>
            <a:r>
              <a:rPr lang="en-US" sz="2800" dirty="0">
                <a:latin typeface="Times New Roman" panose="02020603050405020304" pitchFamily="18" charset="0"/>
                <a:cs typeface="Times New Roman" panose="02020603050405020304" pitchFamily="18" charset="0"/>
              </a:rPr>
              <a:t>. </a:t>
            </a: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Way </a:t>
            </a:r>
            <a:r>
              <a:rPr lang="en-US" sz="2800" dirty="0">
                <a:latin typeface="Times New Roman" panose="02020603050405020304" pitchFamily="18" charset="0"/>
                <a:cs typeface="Times New Roman" panose="02020603050405020304" pitchFamily="18" charset="0"/>
              </a:rPr>
              <a:t>long </a:t>
            </a:r>
            <a:r>
              <a:rPr lang="en-US" sz="2800" dirty="0" smtClean="0">
                <a:latin typeface="Times New Roman" panose="02020603050405020304" pitchFamily="18" charset="0"/>
                <a:cs typeface="Times New Roman" panose="02020603050405020304" pitchFamily="18" charset="0"/>
              </a:rPr>
              <a:t>ago</a:t>
            </a:r>
            <a:r>
              <a:rPr lang="en-US" sz="2800" dirty="0">
                <a:latin typeface="Times New Roman" panose="02020603050405020304" pitchFamily="18" charset="0"/>
                <a:cs typeface="Times New Roman" panose="02020603050405020304" pitchFamily="18" charset="0"/>
              </a:rPr>
              <a:t>. Enough of it. </a:t>
            </a:r>
            <a:r>
              <a:rPr lang="en-US" sz="2800" dirty="0" smtClean="0">
                <a:latin typeface="Times New Roman" panose="02020603050405020304" pitchFamily="18" charset="0"/>
                <a:cs typeface="Times New Roman" panose="02020603050405020304" pitchFamily="18" charset="0"/>
              </a:rPr>
              <a:t>It’s </a:t>
            </a:r>
            <a:r>
              <a:rPr lang="en-US" sz="2800" dirty="0">
                <a:latin typeface="Times New Roman" panose="02020603050405020304" pitchFamily="18" charset="0"/>
                <a:cs typeface="Times New Roman" panose="02020603050405020304" pitchFamily="18" charset="0"/>
              </a:rPr>
              <a:t>all </a:t>
            </a:r>
            <a:endParaRPr lang="en-US" sz="2800" dirty="0" smtClean="0">
              <a:latin typeface="Times New Roman" panose="02020603050405020304" pitchFamily="18" charset="0"/>
              <a:cs typeface="Times New Roman" panose="02020603050405020304" pitchFamily="18" charset="0"/>
            </a:endParaRPr>
          </a:p>
          <a:p>
            <a:pPr marL="0" indent="0">
              <a:spcBef>
                <a:spcPts val="0"/>
              </a:spcBef>
              <a:buNone/>
            </a:pPr>
            <a:r>
              <a:rPr lang="en-US" sz="2800" dirty="0" smtClean="0">
                <a:latin typeface="Times New Roman" panose="02020603050405020304" pitchFamily="18" charset="0"/>
                <a:cs typeface="Times New Roman" panose="02020603050405020304" pitchFamily="18" charset="0"/>
              </a:rPr>
              <a:t>the </a:t>
            </a:r>
            <a:r>
              <a:rPr lang="en-US" sz="2800" dirty="0">
                <a:latin typeface="Times New Roman" panose="02020603050405020304" pitchFamily="18" charset="0"/>
                <a:cs typeface="Times New Roman" panose="02020603050405020304" pitchFamily="18" charset="0"/>
              </a:rPr>
              <a:t>media. It’s all for ratings. It’s this false racial shit that they keep pumping into everybody’s head. They’re keeping everyone on edge. If there’s a police shooting—it’s white versus black. Always white versus black. Who cares about the facts? Race is more important. Watching the news, you’d think there was a race war out there. But then I walk outside and I just don’t see it. I hold the door for the black guy. He holds the door for me. I wouldn’t even know there was a problem if it wasn’t for the television. They need to quit making shit out of nothing</a:t>
            </a:r>
            <a:r>
              <a:rPr lang="en-US" sz="2800" dirty="0" smtClean="0">
                <a:latin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cs typeface="Times New Roman" panose="02020603050405020304" pitchFamily="18" charset="0"/>
            </a:endParaRPr>
          </a:p>
        </p:txBody>
      </p:sp>
      <p:pic>
        <p:nvPicPr>
          <p:cNvPr id="3074" name="Picture 2" descr="https://scontent.xx.fbcdn.net/v/t1.0-9/15178286_1448420761898686_7035613893541729350_n.jpg?oh=79aedc5c97983da13f8cee182b99df43&amp;oe=58C83A8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6400" y="228600"/>
            <a:ext cx="3352800" cy="223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8655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286000"/>
            <a:ext cx="8229600" cy="1752600"/>
          </a:xfrm>
        </p:spPr>
        <p:txBody>
          <a:bodyPr>
            <a:normAutofit/>
          </a:bodyPr>
          <a:lstStyle/>
          <a:p>
            <a:pPr marL="0" indent="0">
              <a:buNone/>
            </a:pPr>
            <a:r>
              <a:rPr lang="en-US" sz="10000" dirty="0" smtClean="0">
                <a:latin typeface="Impact" panose="020B0806030902050204" pitchFamily="34" charset="0"/>
              </a:rPr>
              <a:t>Impact &gt; Intent</a:t>
            </a:r>
            <a:endParaRPr lang="en-US" sz="10000" dirty="0">
              <a:latin typeface="Impact" panose="020B0806030902050204" pitchFamily="34" charset="0"/>
            </a:endParaRPr>
          </a:p>
        </p:txBody>
      </p:sp>
    </p:spTree>
    <p:extLst>
      <p:ext uri="{BB962C8B-B14F-4D97-AF65-F5344CB8AC3E}">
        <p14:creationId xmlns:p14="http://schemas.microsoft.com/office/powerpoint/2010/main" val="41020010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762000"/>
            <a:ext cx="7620000" cy="5287963"/>
          </a:xfrm>
        </p:spPr>
        <p:txBody>
          <a:bodyPr>
            <a:normAutofit/>
          </a:bodyPr>
          <a:lstStyle/>
          <a:p>
            <a:pPr marL="0" indent="0">
              <a:buNone/>
            </a:pPr>
            <a:r>
              <a:rPr lang="en-US" sz="4800" dirty="0" smtClean="0"/>
              <a:t>Explain the </a:t>
            </a:r>
            <a:r>
              <a:rPr lang="en-US" sz="4800" dirty="0" smtClean="0">
                <a:latin typeface="Impact" panose="020B0806030902050204" pitchFamily="34" charset="0"/>
              </a:rPr>
              <a:t>IMPACT</a:t>
            </a:r>
            <a:r>
              <a:rPr lang="en-US" sz="4800" dirty="0" smtClean="0"/>
              <a:t> of the three statements on you and your peers. </a:t>
            </a:r>
          </a:p>
          <a:p>
            <a:pPr marL="0" indent="0">
              <a:buNone/>
            </a:pPr>
            <a:endParaRPr lang="en-US" sz="4800" dirty="0" smtClean="0"/>
          </a:p>
          <a:p>
            <a:pPr marL="0" indent="0">
              <a:buNone/>
            </a:pPr>
            <a:r>
              <a:rPr lang="en-US" sz="4800" dirty="0" smtClean="0"/>
              <a:t>Evaluate what specifically caused that </a:t>
            </a:r>
            <a:r>
              <a:rPr lang="en-US" sz="4800" dirty="0" smtClean="0">
                <a:latin typeface="Impact" panose="020B0806030902050204" pitchFamily="34" charset="0"/>
              </a:rPr>
              <a:t>IMPACT</a:t>
            </a:r>
            <a:r>
              <a:rPr lang="en-US" sz="4800" dirty="0" smtClean="0"/>
              <a:t>.</a:t>
            </a:r>
          </a:p>
          <a:p>
            <a:pPr marL="514350" indent="-514350">
              <a:buFont typeface="+mj-lt"/>
              <a:buAutoNum type="arabicPeriod"/>
            </a:pPr>
            <a:endParaRPr lang="en-US" dirty="0"/>
          </a:p>
        </p:txBody>
      </p:sp>
    </p:spTree>
    <p:extLst>
      <p:ext uri="{BB962C8B-B14F-4D97-AF65-F5344CB8AC3E}">
        <p14:creationId xmlns:p14="http://schemas.microsoft.com/office/powerpoint/2010/main" val="8423941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457200"/>
            <a:ext cx="7848600" cy="5791200"/>
          </a:xfrm>
        </p:spPr>
        <p:txBody>
          <a:bodyPr/>
          <a:lstStyle/>
          <a:p>
            <a:pPr marL="0" indent="0">
              <a:buNone/>
            </a:pPr>
            <a:endParaRPr lang="en-US" sz="4400" dirty="0" smtClean="0"/>
          </a:p>
          <a:p>
            <a:pPr marL="0" indent="0">
              <a:buNone/>
            </a:pPr>
            <a:r>
              <a:rPr lang="en-US" sz="4800" dirty="0" smtClean="0"/>
              <a:t>Explain </a:t>
            </a:r>
            <a:r>
              <a:rPr lang="en-US" sz="4800" dirty="0"/>
              <a:t>Naylor’s </a:t>
            </a:r>
            <a:r>
              <a:rPr lang="en-US" sz="4800" dirty="0">
                <a:latin typeface="Impact" panose="020B0806030902050204" pitchFamily="34" charset="0"/>
              </a:rPr>
              <a:t>INTENT</a:t>
            </a:r>
            <a:r>
              <a:rPr lang="en-US" sz="4800" dirty="0"/>
              <a:t> in “The Meaning of the Word.”</a:t>
            </a:r>
          </a:p>
          <a:p>
            <a:pPr marL="0" indent="0">
              <a:buNone/>
            </a:pPr>
            <a:endParaRPr lang="en-US" sz="4800" dirty="0" smtClean="0"/>
          </a:p>
          <a:p>
            <a:pPr marL="0" indent="0">
              <a:buNone/>
            </a:pPr>
            <a:r>
              <a:rPr lang="en-US" sz="4800" dirty="0" smtClean="0"/>
              <a:t>Identify </a:t>
            </a:r>
            <a:r>
              <a:rPr lang="en-US" sz="4800" dirty="0"/>
              <a:t>the evidence that you used to determine </a:t>
            </a:r>
            <a:r>
              <a:rPr lang="en-US" sz="4800" dirty="0">
                <a:latin typeface="Impact" panose="020B0806030902050204" pitchFamily="34" charset="0"/>
              </a:rPr>
              <a:t>INTENT</a:t>
            </a:r>
            <a:r>
              <a:rPr lang="en-US" sz="4800" dirty="0"/>
              <a:t>.</a:t>
            </a:r>
          </a:p>
          <a:p>
            <a:endParaRPr lang="en-US" dirty="0"/>
          </a:p>
        </p:txBody>
      </p:sp>
    </p:spTree>
    <p:extLst>
      <p:ext uri="{BB962C8B-B14F-4D97-AF65-F5344CB8AC3E}">
        <p14:creationId xmlns:p14="http://schemas.microsoft.com/office/powerpoint/2010/main" val="32443926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76200"/>
            <a:ext cx="8383783" cy="6629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514600" y="3684925"/>
            <a:ext cx="4267200" cy="3477875"/>
          </a:xfrm>
          <a:prstGeom prst="rect">
            <a:avLst/>
          </a:prstGeom>
          <a:noFill/>
          <a:ln>
            <a:solidFill>
              <a:schemeClr val="accent1"/>
            </a:solidFill>
          </a:ln>
        </p:spPr>
        <p:txBody>
          <a:bodyPr wrap="square" rtlCol="0">
            <a:spAutoFit/>
          </a:bodyPr>
          <a:lstStyle/>
          <a:p>
            <a:r>
              <a:rPr lang="en-US" sz="22000" dirty="0" smtClean="0">
                <a:solidFill>
                  <a:schemeClr val="tx1">
                    <a:lumMod val="65000"/>
                    <a:lumOff val="35000"/>
                  </a:schemeClr>
                </a:solidFill>
                <a:latin typeface="Impact" panose="020B0806030902050204" pitchFamily="34" charset="0"/>
              </a:rPr>
              <a:t>219</a:t>
            </a:r>
            <a:endParaRPr lang="en-US" sz="22000" dirty="0">
              <a:solidFill>
                <a:schemeClr val="tx1">
                  <a:lumMod val="65000"/>
                  <a:lumOff val="35000"/>
                </a:schemeClr>
              </a:solidFill>
              <a:latin typeface="Impact" panose="020B0806030902050204" pitchFamily="34" charset="0"/>
            </a:endParaRPr>
          </a:p>
        </p:txBody>
      </p:sp>
    </p:spTree>
    <p:extLst>
      <p:ext uri="{BB962C8B-B14F-4D97-AF65-F5344CB8AC3E}">
        <p14:creationId xmlns:p14="http://schemas.microsoft.com/office/powerpoint/2010/main" val="69843283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461</TotalTime>
  <Words>596</Words>
  <Application>Microsoft Office PowerPoint</Application>
  <PresentationFormat>On-screen Show (4:3)</PresentationFormat>
  <Paragraphs>41</Paragraphs>
  <Slides>13</Slides>
  <Notes>3</Notes>
  <HiddenSlides>1</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Issaquah School District 411</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Dean, Keri          IHS Staff</dc:creator>
  <cp:lastModifiedBy>Dean, Keri          IHS Staff</cp:lastModifiedBy>
  <cp:revision>16</cp:revision>
  <cp:lastPrinted>2016-12-01T16:44:08Z</cp:lastPrinted>
  <dcterms:created xsi:type="dcterms:W3CDTF">2016-11-27T19:15:04Z</dcterms:created>
  <dcterms:modified xsi:type="dcterms:W3CDTF">2017-12-03T19:02:45Z</dcterms:modified>
</cp:coreProperties>
</file>